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  <p:embeddedFont>
      <p:font typeface="Nunito ExtraBold"/>
      <p:bold r:id="rId41"/>
      <p:boldItalic r:id="rId42"/>
    </p:embeddedFont>
    <p:embeddedFont>
      <p:font typeface="Nunito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42" Type="http://schemas.openxmlformats.org/officeDocument/2006/relationships/font" Target="fonts/NunitoExtraBold-boldItalic.fntdata"/><Relationship Id="rId41" Type="http://schemas.openxmlformats.org/officeDocument/2006/relationships/font" Target="fonts/NunitoExtraBold-bold.fntdata"/><Relationship Id="rId22" Type="http://schemas.openxmlformats.org/officeDocument/2006/relationships/slide" Target="slides/slide17.xml"/><Relationship Id="rId44" Type="http://schemas.openxmlformats.org/officeDocument/2006/relationships/font" Target="fonts/Nunito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d89bfee5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d89bfee5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d89bfee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d89bfee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d89bfee5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d89bfee5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d89bfee5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d89bfee5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d89bfee5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d89bfee5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d89bfee5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d89bfee5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d89bfee5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d89bfee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d89bfee5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d89bfee5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d89bfee5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d89bfee5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89f5947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d89f5947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d89bfee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d89bfee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d89bfee5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d89bfee5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d89bfee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d89bfee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d89bfee5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d89bfee5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d89f5947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d89f5947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d89f5947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d89f594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d89f594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d89f594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d89f5947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d89f5947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d89f5947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d89f594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d89f594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d89f594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d89f5947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d89f5947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83b9e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83b9e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89bfee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89bfee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d89bfee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d89bfee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d89bfee5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d89bfee5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d89bfee5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d89bfee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d89bfee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d89bfee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d89bfee5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d89bfee5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kaggle.com/datasets/thedevastator/jobs-dataset-from-glassdoor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3475" y="44225"/>
            <a:ext cx="7595100" cy="1388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SALARY PREDICTION</a:t>
            </a:r>
            <a:endParaRPr b="1" sz="42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88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GLASSDOOR JOBS</a:t>
            </a:r>
            <a:r>
              <a:rPr b="1" lang="en" sz="3488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2844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2017-2018</a:t>
            </a:r>
            <a:endParaRPr b="1" sz="26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460000" y="2780250"/>
            <a:ext cx="2523000" cy="467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Sheena Knott</a:t>
            </a:r>
            <a:endParaRPr b="1" sz="26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84275" y="1861200"/>
            <a:ext cx="5223000" cy="230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Nunito Black"/>
              <a:buChar char="●"/>
            </a:pP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I:    Visual </a:t>
            </a: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Data </a:t>
            </a: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Exploration </a:t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Nunito Black"/>
              <a:buChar char="●"/>
            </a:pP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II:    Linear Regression Models</a:t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Nunito Black"/>
              <a:buChar char="●"/>
            </a:pP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III:    Logistic Regression Models</a:t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625" y="747225"/>
            <a:ext cx="1617625" cy="16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1374375" y="355500"/>
            <a:ext cx="6168300" cy="342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SALARY DISTRIBUTION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550" y="178925"/>
            <a:ext cx="910325" cy="7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1950"/>
            <a:ext cx="8653375" cy="32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25" y="350125"/>
            <a:ext cx="5401175" cy="49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611800" y="-48025"/>
            <a:ext cx="392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CORRELATION MATRIX</a:t>
            </a:r>
            <a:endParaRPr b="1" sz="21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25" y="136725"/>
            <a:ext cx="608050" cy="7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2093475" y="99575"/>
            <a:ext cx="412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Ordinary Least Squares OLS REGRESSION</a:t>
            </a:r>
            <a:endParaRPr b="1" sz="27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900" y="1511075"/>
            <a:ext cx="4233625" cy="16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350" y="3531999"/>
            <a:ext cx="4602450" cy="7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38" y="1786463"/>
            <a:ext cx="29241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507738" y="1379462"/>
            <a:ext cx="2544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Coefficients of Features</a:t>
            </a:r>
            <a:endParaRPr b="1" sz="16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285" y="384352"/>
            <a:ext cx="1117815" cy="7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1286700" y="117625"/>
            <a:ext cx="6570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OF MODEL PERFORMANCE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63" y="1144675"/>
            <a:ext cx="5394874" cy="31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976700" y="627688"/>
            <a:ext cx="51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Comparison Using OLS Regression Model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25" y="572425"/>
            <a:ext cx="653875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1779850" y="62725"/>
            <a:ext cx="54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HOMOSCEDASTICITY TEST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302" y="569775"/>
            <a:ext cx="6110248" cy="42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9337">
            <a:off x="7473859" y="395943"/>
            <a:ext cx="591042" cy="55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1528950" y="78425"/>
            <a:ext cx="1734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QQ PLOT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596750"/>
            <a:ext cx="4191349" cy="2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749" y="1749325"/>
            <a:ext cx="4495451" cy="306865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5457150" y="991350"/>
            <a:ext cx="2525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RESIDUAL PLOT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450" y="112125"/>
            <a:ext cx="709525" cy="7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286700" y="117625"/>
            <a:ext cx="6570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OF MODEL PERFORMANCE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976700" y="627688"/>
            <a:ext cx="51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Comparison Using Decision Tree Regression Model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0" y="811075"/>
            <a:ext cx="756025" cy="9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325" y="1144675"/>
            <a:ext cx="6010375" cy="35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1779850" y="62725"/>
            <a:ext cx="54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HOMOSCEDASTICITY TEST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75" y="695225"/>
            <a:ext cx="6782199" cy="40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948" y="229200"/>
            <a:ext cx="1127075" cy="8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1528950" y="78425"/>
            <a:ext cx="1734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QQ PLOT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457150" y="991350"/>
            <a:ext cx="2525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RESIDUAL PLOT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485425"/>
            <a:ext cx="4324649" cy="3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827" y="1587150"/>
            <a:ext cx="4796773" cy="3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2175" y="78425"/>
            <a:ext cx="712750" cy="7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" type="subTitle"/>
          </p:nvPr>
        </p:nvSpPr>
        <p:spPr>
          <a:xfrm>
            <a:off x="2329625" y="111850"/>
            <a:ext cx="41010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Linear Regression Model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636925" y="1771350"/>
            <a:ext cx="79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</a:t>
            </a:r>
            <a:r>
              <a:rPr baseline="30000"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2</a:t>
            </a: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Value was 39.8% with OLS Model</a:t>
            </a:r>
            <a:endParaRPr sz="2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</a:t>
            </a:r>
            <a:r>
              <a:rPr baseline="30000"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2</a:t>
            </a: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Value improved to 50.3% with Decision Tree Regressor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40950" y="3479175"/>
            <a:ext cx="778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For this Data Set, </a:t>
            </a:r>
            <a:r>
              <a:rPr lang="en" sz="2200" u="sng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Decision Tree Regressor Model</a:t>
            </a: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is a better Predictor of Salary compared to the OLS Model.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144" y="199225"/>
            <a:ext cx="1029575" cy="10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038950" y="1216300"/>
            <a:ext cx="2775900" cy="997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</a:t>
            </a:r>
            <a:endParaRPr sz="54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88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What Are the Main Influencers of Salary?</a:t>
            </a:r>
            <a:endParaRPr sz="288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075" y="531250"/>
            <a:ext cx="1356175" cy="8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ctrTitle"/>
          </p:nvPr>
        </p:nvSpPr>
        <p:spPr>
          <a:xfrm>
            <a:off x="3038950" y="1216300"/>
            <a:ext cx="2775900" cy="88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III</a:t>
            </a:r>
            <a:endParaRPr sz="5400"/>
          </a:p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1805200" y="2453125"/>
            <a:ext cx="5089200" cy="63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Logistic</a:t>
            </a:r>
            <a:r>
              <a:rPr lang="en" sz="32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Regression</a:t>
            </a:r>
            <a:endParaRPr sz="3280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325" y="152400"/>
            <a:ext cx="1050350" cy="9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1379975" y="86250"/>
            <a:ext cx="6374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DECISION TREE CLASSIFICATION MODEL</a:t>
            </a:r>
            <a:endParaRPr sz="24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2532550" y="360775"/>
            <a:ext cx="366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Model Evaluation &amp; Comparison</a:t>
            </a:r>
            <a:endParaRPr sz="18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825" y="1156188"/>
            <a:ext cx="25336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1466550" y="4132075"/>
            <a:ext cx="25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0.8507194244604317</a:t>
            </a:r>
            <a:endParaRPr b="1" sz="1700">
              <a:solidFill>
                <a:srgbClr val="0000FF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790675" y="3978625"/>
            <a:ext cx="2963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0.9086021505376344</a:t>
            </a:r>
            <a:endParaRPr b="1" sz="1700">
              <a:solidFill>
                <a:srgbClr val="0000FF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75" y="1156200"/>
            <a:ext cx="25336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600" y="152400"/>
            <a:ext cx="805775" cy="12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838950" y="47050"/>
            <a:ext cx="7370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RECEIVER OPERATING CHARACTERISTIC (ROC)</a:t>
            </a:r>
            <a:endParaRPr sz="22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" y="970075"/>
            <a:ext cx="3775776" cy="3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76" y="1023416"/>
            <a:ext cx="3728925" cy="375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950" y="47050"/>
            <a:ext cx="785800" cy="7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1736800" y="54900"/>
            <a:ext cx="526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RANDOM FOREST</a:t>
            </a: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CLASSIFICATION MODEL</a:t>
            </a:r>
            <a:endParaRPr sz="24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2532550" y="360775"/>
            <a:ext cx="366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Model Evaluation &amp; Comparison</a:t>
            </a:r>
            <a:endParaRPr sz="18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924300" y="4155575"/>
            <a:ext cx="25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0.7956989247311828</a:t>
            </a:r>
            <a:endParaRPr b="1" sz="1700">
              <a:solidFill>
                <a:srgbClr val="0000FF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736800" y="4037950"/>
            <a:ext cx="2309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0.9532374100719424</a:t>
            </a:r>
            <a:endParaRPr b="1" sz="1700">
              <a:solidFill>
                <a:srgbClr val="0000FF"/>
              </a:solidFill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150" y="360775"/>
            <a:ext cx="772151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475" y="1238250"/>
            <a:ext cx="25241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725" y="1233488"/>
            <a:ext cx="25336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" y="878750"/>
            <a:ext cx="3784599" cy="38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027125" y="78425"/>
            <a:ext cx="68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RECEIVER OPERATING CHARACTERISTIC (ROC)</a:t>
            </a:r>
            <a:endParaRPr sz="22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95150"/>
            <a:ext cx="3752001" cy="37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750" y="39200"/>
            <a:ext cx="617275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995775" y="70600"/>
            <a:ext cx="6672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4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‘LBFGS’ OPTIMIZATION ALGORITHM FOR LOGISTIC REGRESSION</a:t>
            </a:r>
            <a:endParaRPr sz="154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2532550" y="360775"/>
            <a:ext cx="366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Model Evaluation &amp; Comparison</a:t>
            </a:r>
            <a:endParaRPr sz="18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466550" y="4132075"/>
            <a:ext cx="25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</a:t>
            </a:r>
            <a:r>
              <a:rPr b="1" lang="en" sz="1700">
                <a:solidFill>
                  <a:srgbClr val="0000FF"/>
                </a:solidFill>
              </a:rPr>
              <a:t>7715827338129496</a:t>
            </a:r>
            <a:endParaRPr b="1" sz="1700">
              <a:solidFill>
                <a:srgbClr val="0000FF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4654150" y="3981625"/>
            <a:ext cx="2963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0.6720430107526881</a:t>
            </a:r>
            <a:endParaRPr b="1" sz="1700">
              <a:solidFill>
                <a:srgbClr val="0000FF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00" y="1195375"/>
            <a:ext cx="25336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700" y="70600"/>
            <a:ext cx="1082300" cy="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138" y="1233475"/>
            <a:ext cx="25241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0" y="1160900"/>
            <a:ext cx="3564101" cy="359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209" y="1135275"/>
            <a:ext cx="3620741" cy="36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737825" y="39200"/>
            <a:ext cx="7197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RECEIVER OPERATING CHARACTERISTIC (ROC)</a:t>
            </a:r>
            <a:endParaRPr sz="22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724" y="-1"/>
            <a:ext cx="911275" cy="8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1769900" y="0"/>
            <a:ext cx="4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125" y="111075"/>
            <a:ext cx="922600" cy="6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775" y="1042200"/>
            <a:ext cx="55816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1769900" y="567150"/>
            <a:ext cx="40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LOGISTIC CLASSIFICATION MODELS</a:t>
            </a:r>
            <a:endParaRPr sz="16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775" y="4169600"/>
            <a:ext cx="2653849" cy="6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1587975" y="93300"/>
            <a:ext cx="47727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Logistic Classification Model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597750" y="2321050"/>
            <a:ext cx="79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Lower FN Number in Confusion Matrix</a:t>
            </a:r>
            <a:endParaRPr sz="2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Improve Accuracy, AUC values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540950" y="3993975"/>
            <a:ext cx="778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For this Data Set, </a:t>
            </a:r>
            <a:r>
              <a:rPr lang="en" sz="2200" u="sng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Random Forest Classifier</a:t>
            </a: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is the best Predictor of Salary Classification.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693725" y="1691675"/>
            <a:ext cx="199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Objectives:</a:t>
            </a:r>
            <a:endParaRPr sz="25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8699" y="409675"/>
            <a:ext cx="1189525" cy="11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/>
        </p:nvSpPr>
        <p:spPr>
          <a:xfrm>
            <a:off x="2783325" y="174525"/>
            <a:ext cx="233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RESOURCES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260550" y="1701400"/>
            <a:ext cx="8211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https://www.kaggle.com/datasets/thedevastator/jobs-dataset-from-glassdoor</a:t>
            </a:r>
            <a:endParaRPr b="1" sz="16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n" sz="1600">
                <a:solidFill>
                  <a:srgbClr val="0000FF"/>
                </a:solidFill>
              </a:rPr>
              <a:t>https://www.geeksforgeeks.org/qqplot-quantile-quantile-plot-in-python/</a:t>
            </a:r>
            <a:endParaRPr b="1" sz="16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n" sz="1600">
                <a:solidFill>
                  <a:srgbClr val="0000FF"/>
                </a:solidFill>
              </a:rPr>
              <a:t>https://stackoverflow.com/questions/48009614/quantile-quantile-plot-using-python-statsmodels-api</a:t>
            </a:r>
            <a:endParaRPr b="1" sz="2200">
              <a:solidFill>
                <a:srgbClr val="0000FF"/>
              </a:solidFill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050" y="120975"/>
            <a:ext cx="987400" cy="10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751650" y="238725"/>
            <a:ext cx="3041100" cy="726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REGIONS</a:t>
            </a:r>
            <a:endParaRPr sz="4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825" y="2098824"/>
            <a:ext cx="3444425" cy="169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250" y="1246950"/>
            <a:ext cx="3779500" cy="35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950" y="696000"/>
            <a:ext cx="1389525" cy="10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350000" y="130800"/>
            <a:ext cx="3430500" cy="53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SECTORS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51" y="668100"/>
            <a:ext cx="7083025" cy="43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654" y="74000"/>
            <a:ext cx="429071" cy="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520575" y="194350"/>
            <a:ext cx="5699100" cy="52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NUMBER OF JOBS FOR EACH TITLE</a:t>
            </a:r>
            <a:endParaRPr b="1" sz="10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01165" y="4135383"/>
            <a:ext cx="1019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Scientist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781486" y="4135383"/>
            <a:ext cx="877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Research Scientist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055571" y="4018352"/>
            <a:ext cx="842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Manager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919864" y="4062633"/>
            <a:ext cx="1019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Analyst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785089" y="4135376"/>
            <a:ext cx="877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Machine Learning  Engineer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290065" y="4135383"/>
            <a:ext cx="877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Engineer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290957" y="4062627"/>
            <a:ext cx="7920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Director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-480125" y="2447844"/>
            <a:ext cx="1323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Average Salary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025" y="98325"/>
            <a:ext cx="877500" cy="55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63" y="1125125"/>
            <a:ext cx="8817875" cy="28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" y="539550"/>
            <a:ext cx="8366876" cy="41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839300" y="71175"/>
            <a:ext cx="5008500" cy="513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NUMBER OF JOBS</a:t>
            </a:r>
            <a:endParaRPr b="1" sz="232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300" y="282275"/>
            <a:ext cx="1522425" cy="25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 rot="-5400000">
            <a:off x="-178525" y="2019425"/>
            <a:ext cx="10629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Job Numbers</a:t>
            </a:r>
            <a:endParaRPr sz="1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890125" y="4778600"/>
            <a:ext cx="835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Scientist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089600" y="4778600"/>
            <a:ext cx="868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Research Scientist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124700" y="4738050"/>
            <a:ext cx="785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Manager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480725" y="4778600"/>
            <a:ext cx="689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Analyst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61650" y="4778600"/>
            <a:ext cx="835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Machine Learning  Engineer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648700" y="4778600"/>
            <a:ext cx="785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Engineer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169300" y="4738050"/>
            <a:ext cx="785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Director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1598375" y="97350"/>
            <a:ext cx="5525400" cy="462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PROGRAMMING SKILLS</a:t>
            </a:r>
            <a:endParaRPr b="1" sz="1878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950" y="624750"/>
            <a:ext cx="6020274" cy="4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8097350" y="916825"/>
            <a:ext cx="106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7179025" y="3133775"/>
            <a:ext cx="141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Median Salary</a:t>
            </a:r>
            <a:endParaRPr b="1" sz="1200" u="sng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Python: $107k</a:t>
            </a:r>
            <a:endParaRPr b="1" sz="1200">
              <a:solidFill>
                <a:srgbClr val="3C3CF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       </a:t>
            </a:r>
            <a:r>
              <a:rPr b="1" lang="en" sz="1200">
                <a:solidFill>
                  <a:srgbClr val="FD5518"/>
                </a:solidFill>
                <a:latin typeface="Maven Pro"/>
                <a:ea typeface="Maven Pro"/>
                <a:cs typeface="Maven Pro"/>
                <a:sym typeface="Maven Pro"/>
              </a:rPr>
              <a:t>R: $70k</a:t>
            </a:r>
            <a:endParaRPr b="1" sz="1200">
              <a:solidFill>
                <a:srgbClr val="FD5518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r>
              <a:rPr b="1" lang="en" sz="1200">
                <a:solidFill>
                  <a:srgbClr val="FC1291"/>
                </a:solidFill>
                <a:latin typeface="Maven Pro"/>
                <a:ea typeface="Maven Pro"/>
                <a:cs typeface="Maven Pro"/>
                <a:sym typeface="Maven Pro"/>
              </a:rPr>
              <a:t>Spark: $108k</a:t>
            </a:r>
            <a:endParaRPr b="1" sz="1200">
              <a:solidFill>
                <a:srgbClr val="FC129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b="1" lang="en" sz="1200">
                <a:solidFill>
                  <a:srgbClr val="0D920D"/>
                </a:solidFill>
                <a:latin typeface="Maven Pro"/>
                <a:ea typeface="Maven Pro"/>
                <a:cs typeface="Maven Pro"/>
                <a:sym typeface="Maven Pro"/>
              </a:rPr>
              <a:t>AWS: $107k</a:t>
            </a:r>
            <a:endParaRPr b="1" sz="1200">
              <a:solidFill>
                <a:srgbClr val="0D920D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b="1" lang="en" sz="1200">
                <a:solidFill>
                  <a:srgbClr val="F70B0B"/>
                </a:solidFill>
                <a:latin typeface="Maven Pro"/>
                <a:ea typeface="Maven Pro"/>
                <a:cs typeface="Maven Pro"/>
                <a:sym typeface="Maven Pro"/>
              </a:rPr>
              <a:t>Excel: $92k</a:t>
            </a:r>
            <a:endParaRPr b="1" sz="1200">
              <a:solidFill>
                <a:srgbClr val="F70B0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1318200" y="172475"/>
            <a:ext cx="6507600" cy="51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COMPANY AGE, USER RATINGS</a:t>
            </a:r>
            <a:endParaRPr b="1" sz="242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5" y="987925"/>
            <a:ext cx="8962625" cy="35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201" y="152400"/>
            <a:ext cx="792700" cy="7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50" y="247075"/>
            <a:ext cx="2015049" cy="7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ctrTitle"/>
          </p:nvPr>
        </p:nvSpPr>
        <p:spPr>
          <a:xfrm>
            <a:off x="3038950" y="1216300"/>
            <a:ext cx="2775900" cy="88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</a:t>
            </a:r>
            <a:endParaRPr sz="5400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1805200" y="2453125"/>
            <a:ext cx="5089200" cy="63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Linear Regression</a:t>
            </a:r>
            <a:endParaRPr sz="32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